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66" r:id="rId4"/>
    <p:sldId id="267" r:id="rId5"/>
    <p:sldId id="268" r:id="rId6"/>
    <p:sldId id="269" r:id="rId7"/>
    <p:sldId id="270" r:id="rId8"/>
    <p:sldId id="272" r:id="rId9"/>
    <p:sldId id="271" r:id="rId10"/>
    <p:sldId id="273" r:id="rId11"/>
    <p:sldId id="274" r:id="rId12"/>
    <p:sldId id="275" r:id="rId13"/>
    <p:sldId id="25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83001" autoAdjust="0"/>
  </p:normalViewPr>
  <p:slideViewPr>
    <p:cSldViewPr snapToGrid="0">
      <p:cViewPr varScale="1">
        <p:scale>
          <a:sx n="90" d="100"/>
          <a:sy n="90" d="100"/>
        </p:scale>
        <p:origin x="12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A5B33-ED75-44F5-91C5-3050DDBFCF46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F07D1-EC6C-4FB9-B729-344E1727D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59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在实践中，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DDIM Inversion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每一步都会产生误差，对于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无条件扩散模型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，累积误差可以忽略。但是对基于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classifier-free guidance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 �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&gt;1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）的扩散模型，累积误差会不断增加，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DDIM Inversion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最终获得的噪声向量可能会偏离高斯分布，再经过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DDIM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采样，最终生成的图像会严重偏离原图像，并可能产生视觉伪影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07D1-EC6C-4FB9-B729-344E1727D5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47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最后，可以使用噪声�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¯�=��∗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和优化后的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Null-text Embedding {∅�}�=1�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进行图像编辑。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07D1-EC6C-4FB9-B729-344E1727D5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13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07D1-EC6C-4FB9-B729-344E1727D5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773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07D1-EC6C-4FB9-B729-344E1727D5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5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直接使用</a:t>
            </a:r>
            <a:r>
              <a:rPr lang="en-US" altLang="zh-CN" dirty="0"/>
              <a:t>inverted </a:t>
            </a:r>
            <a:r>
              <a:rPr lang="en-US" altLang="zh-CN" dirty="0" err="1"/>
              <a:t>latents</a:t>
            </a:r>
            <a:r>
              <a:rPr lang="zh-CN" altLang="en-US" dirty="0"/>
              <a:t>会导致帧间不一致</a:t>
            </a:r>
            <a:endParaRPr lang="en-US" altLang="zh-CN" dirty="0"/>
          </a:p>
          <a:p>
            <a:r>
              <a:rPr lang="zh-CN" altLang="en-US" dirty="0"/>
              <a:t>原因：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DDIM inversion</a:t>
            </a:r>
            <a:r>
              <a:rPr lang="zh-CN" altLang="en-US" dirty="0"/>
              <a:t>的式子只在小时间步下有效，</a:t>
            </a:r>
            <a:r>
              <a:rPr lang="en-US" altLang="zh-CN" dirty="0"/>
              <a:t>DDIM50</a:t>
            </a:r>
            <a:r>
              <a:rPr lang="zh-CN" altLang="en-US" dirty="0"/>
              <a:t>步，误差会累积 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Classifier-free guidance</a:t>
            </a:r>
            <a:r>
              <a:rPr lang="zh-CN" altLang="en-US" dirty="0"/>
              <a:t>提高了图像编辑能力，但是自由度也会导致帧间不一致</a:t>
            </a:r>
            <a:endParaRPr lang="en-US" altLang="zh-CN" dirty="0"/>
          </a:p>
          <a:p>
            <a:r>
              <a:rPr lang="zh-CN" altLang="en-US" dirty="0"/>
              <a:t>这些问题在图像编辑上还好，在视频上问题会放大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之前的方法：</a:t>
            </a:r>
            <a:r>
              <a:rPr lang="en-US" altLang="zh-CN" dirty="0"/>
              <a:t>optimization of text-embedding [16] or other regularization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07D1-EC6C-4FB9-B729-344E1727D5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98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44BBD-8087-F2A8-C9DF-B5D8550E1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99A039-38CE-25AF-C017-F782D688F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537306-5B45-1704-64BF-BD72794D7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14A44-7077-CD5F-E6DC-15E3348D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F66F1-DDC2-B066-3C90-AA6732D0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56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64C7D-6E3A-F4BE-A1D4-0E65408F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35505F-1E23-4138-463A-3EEB5C77C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42D26D-F290-ADA7-5C48-B0BBFF8B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ABF02-3DD8-7944-EB75-CA49EEB4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7B6D6-69CC-CE2D-C43C-0A781A3A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4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BB5415-B978-F8C2-5CBF-321887E20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A9E03D-A093-E082-937B-D8E0D450B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312EF-8931-1C3D-254D-DA788B116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F74CD-5C3D-BFC4-20FD-4F0B4C24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051B69-1961-742F-C736-02C60BD8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75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6A107-DDAF-0A6C-8EC2-D0E22DEC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E5FB10-8EB7-FB61-4720-63463E1D0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E7F1FD-6728-9957-E96C-28547112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876EB-8712-2F23-E7EA-B5B7A4A5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789788-F451-1D65-7A89-9EE534F0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12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2C116-2CA0-F0EF-3756-5E8B19C7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4A8E81-5E20-5B5D-3028-180B321E6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BCDE8-6BCC-0695-7DF4-326529D6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4FE38-C82A-B786-E0AA-7E2096DC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295581-B7D3-81D0-C141-4C5FCD09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4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0F88F6-DD8E-B3CC-295A-33DC2717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58D88E-4B81-68A0-61BB-AEC35F04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D4F9C1-2DA6-5C91-32A3-C22AD8981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E3C480-D9C4-36E9-43FF-6012DC97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6BF86D-86D4-4914-AAAE-70A2BDF9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EC8B98-B514-8D14-9D48-C79618114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2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92C0E-3F20-142D-8FDD-EB183275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5EA9AB-D2BA-D26A-FCBD-7A72F70E1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D040A9-0F8B-9D59-CF02-D88184C06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CFDED2-7F5E-CC43-0A0A-768CACBDC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D3E337-5D87-A72B-58FC-57E9B7A5C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45C825-AEE5-C17C-6B2E-498C34FE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429740-F1DF-0A8F-F2BF-C4F06784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581B62-9810-A821-02A7-A060B96F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2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3AEC5-E2E7-5014-4A73-CB7D2DE2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CD364D-A2A2-0CFE-5D29-830E59AB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064FD7-352D-1C95-A11C-E670BC3C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11ABBA-6206-DEFD-DC98-34E09D27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83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AE62C7-07A7-2662-9556-E81D225D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72EADF-00FE-7F1F-538A-36938B19D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D54BA-C884-1A64-E375-9B197F9E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7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647C4-220A-6DEA-EF52-6B24360E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C9733-ED0A-F4B4-9C06-36D9D3057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B7ED15-AC97-75E0-7718-E77F74762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715EC1-997A-8C86-6209-E8091A26C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36DE75-F70B-BC49-CB29-16813A46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89B3B0-7195-4113-3498-52C3FAF9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55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1B203-08AB-9D62-B172-E0FEDB0E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86D012-4FFC-3EEC-246C-02BB8ABCF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45522C-2980-93B8-93A1-031BC1DC4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325922-F88F-541D-97E3-0C7D4AAB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CEB3D7-C575-7BA7-6843-F37A2BDE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CC3270-0C17-9148-BE9E-C77F8D4D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7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024004-31F0-D998-EEE1-B2CAD999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D6D50E-9183-9E04-60A5-A7D478E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FC7809-E268-A741-9497-D79CF0857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3C301-480D-4B97-8C7D-A5F15E5211F8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6D2052-D42D-D345-23ED-46D1AE18F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36E95-0814-E289-D949-B24E529E1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D2355-370C-4DAB-9BBD-0320CBA0D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C7DC8DD-C4D1-4BB5-075F-B433C9F6C48B}"/>
              </a:ext>
            </a:extLst>
          </p:cNvPr>
          <p:cNvSpPr txBox="1"/>
          <p:nvPr/>
        </p:nvSpPr>
        <p:spPr>
          <a:xfrm>
            <a:off x="278004" y="1998486"/>
            <a:ext cx="1163599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Null-text Inversion for Editing Real Images using Guided Diffusion Models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Imagic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Text-Based Real Image Editing with Diffusion Models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62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1E4A71-C46A-1760-023A-7E748446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3" y="0"/>
            <a:ext cx="5346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96B87F-7498-F3F4-B16E-882059DF0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1" t="3531" r="3059"/>
          <a:stretch/>
        </p:blipFill>
        <p:spPr>
          <a:xfrm>
            <a:off x="5687367" y="314955"/>
            <a:ext cx="6504633" cy="26359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036A0D-E702-E229-A8AC-0A2DD1128E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2" t="1219" r="2466"/>
          <a:stretch/>
        </p:blipFill>
        <p:spPr>
          <a:xfrm>
            <a:off x="5727322" y="2948625"/>
            <a:ext cx="6227005" cy="39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6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42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567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133B5F-6CA2-E83B-B4E8-7FD647C16E5D}"/>
              </a:ext>
            </a:extLst>
          </p:cNvPr>
          <p:cNvSpPr txBox="1"/>
          <p:nvPr/>
        </p:nvSpPr>
        <p:spPr>
          <a:xfrm>
            <a:off x="106217" y="2654738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 Inversion: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25E71E-7A26-B83A-2C32-BF6836E3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29" y="1784358"/>
            <a:ext cx="4200775" cy="7365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14BE5B-5EF3-4DD5-8115-A06C69D8A59D}"/>
              </a:ext>
            </a:extLst>
          </p:cNvPr>
          <p:cNvSpPr txBox="1"/>
          <p:nvPr/>
        </p:nvSpPr>
        <p:spPr>
          <a:xfrm>
            <a:off x="91789" y="1416691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DDIM Sampling: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9E10EA-9FCC-FE97-AB49-8DC13C4C4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4"/>
          <a:stretch/>
        </p:blipFill>
        <p:spPr>
          <a:xfrm>
            <a:off x="484294" y="3288609"/>
            <a:ext cx="4649535" cy="851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B4A06D-894B-69D6-D156-59D530510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36" y="4139707"/>
            <a:ext cx="4200775" cy="7676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0615E0-30BE-D948-9D2E-0EC50854E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587" y="5055237"/>
            <a:ext cx="2739017" cy="3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6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3FC09C-DBCA-FAE7-6ED2-11017DC4E3EB}"/>
              </a:ext>
            </a:extLst>
          </p:cNvPr>
          <p:cNvSpPr txBox="1"/>
          <p:nvPr/>
        </p:nvSpPr>
        <p:spPr>
          <a:xfrm>
            <a:off x="362375" y="51138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F2F4E2-18D1-68DE-62B1-EDB5D388D305}"/>
              </a:ext>
            </a:extLst>
          </p:cNvPr>
          <p:cNvSpPr txBox="1"/>
          <p:nvPr/>
        </p:nvSpPr>
        <p:spPr>
          <a:xfrm>
            <a:off x="362375" y="1460418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classifier-free guidance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53253B-C68A-E59B-B1C0-EB60BC1DF876}"/>
              </a:ext>
            </a:extLst>
          </p:cNvPr>
          <p:cNvSpPr txBox="1"/>
          <p:nvPr/>
        </p:nvSpPr>
        <p:spPr>
          <a:xfrm>
            <a:off x="362375" y="3244334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DDIM Inversion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5E55C4-9004-51E3-DFE0-63230F8C2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7"/>
          <a:stretch/>
        </p:blipFill>
        <p:spPr>
          <a:xfrm>
            <a:off x="897024" y="2112469"/>
            <a:ext cx="4610100" cy="3693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F20165-12AE-1711-F9E1-EDF53805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57" y="2758800"/>
            <a:ext cx="990600" cy="2762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78DE90-35F0-C2C6-2603-64C4A55262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34"/>
          <a:stretch/>
        </p:blipFill>
        <p:spPr>
          <a:xfrm>
            <a:off x="688056" y="4461082"/>
            <a:ext cx="4649535" cy="8510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D5AD8D-7085-89DC-EF3A-5921FFB82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91" y="5250243"/>
            <a:ext cx="4200775" cy="7676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6601E0-536B-739E-4F53-2A03ECA26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84" y="6160083"/>
            <a:ext cx="2739017" cy="372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18137F0-746C-88D7-8C54-E653DB8A12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763"/>
          <a:stretch/>
        </p:blipFill>
        <p:spPr>
          <a:xfrm>
            <a:off x="5791811" y="1096821"/>
            <a:ext cx="6175828" cy="27083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5ADA9AE-6935-DF6E-5EFE-47F321A09B60}"/>
              </a:ext>
            </a:extLst>
          </p:cNvPr>
          <p:cNvSpPr txBox="1"/>
          <p:nvPr/>
        </p:nvSpPr>
        <p:spPr>
          <a:xfrm>
            <a:off x="6096000" y="4511579"/>
            <a:ext cx="60943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在实践中，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DDIM Inversion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每一步都会产生误差，对于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无条件扩散模型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，累积误差可以忽略。但是对基于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classifier-free guidance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（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w&gt;1 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）的扩散模型，累积误差会不断增加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, DDIM Inversion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最终获得的噪声向量可能会偏离高斯分布，再经过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DDIM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采样，最终生成的图像会严重偏离原图像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7F2DC1-2C60-A365-BAAF-85170E898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468" y="3690129"/>
            <a:ext cx="4721123" cy="6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6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2E9F46-1E01-F00B-1EB2-A43D9E2EF701}"/>
              </a:ext>
            </a:extLst>
          </p:cNvPr>
          <p:cNvSpPr txBox="1"/>
          <p:nvPr/>
        </p:nvSpPr>
        <p:spPr>
          <a:xfrm>
            <a:off x="362375" y="511387"/>
            <a:ext cx="23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Pivotal Inversion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743BBF-FCE1-DA8F-DD7E-A84A4CC9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00" y="973052"/>
            <a:ext cx="79724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0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D8ECC19-1E43-3F8F-CFDA-5F7B16064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82" y="390805"/>
            <a:ext cx="5971436" cy="57832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C46304-692F-9976-23E1-F7B722FD2450}"/>
              </a:ext>
            </a:extLst>
          </p:cNvPr>
          <p:cNvSpPr txBox="1"/>
          <p:nvPr/>
        </p:nvSpPr>
        <p:spPr>
          <a:xfrm>
            <a:off x="362375" y="511387"/>
            <a:ext cx="23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Pivotal Inversion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73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FCFE27-567D-5276-0703-01D9E9DE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5" y="1281793"/>
            <a:ext cx="4724400" cy="3771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2B0AA9-DEAA-C5EC-D97F-AB0C5B7CD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72180"/>
            <a:ext cx="54387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0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353B17-8D8F-42D8-E3B8-EE736C0FF0EF}"/>
              </a:ext>
            </a:extLst>
          </p:cNvPr>
          <p:cNvSpPr txBox="1"/>
          <p:nvPr/>
        </p:nvSpPr>
        <p:spPr>
          <a:xfrm>
            <a:off x="362375" y="511387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Imagic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3F87AF-AA30-FB1A-BC67-2831BFB16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" t="6015" r="1" b="2670"/>
          <a:stretch/>
        </p:blipFill>
        <p:spPr>
          <a:xfrm>
            <a:off x="2929552" y="3064748"/>
            <a:ext cx="9010605" cy="30723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1CF679-2820-6A7A-8FEF-BE8E204F9D66}"/>
              </a:ext>
            </a:extLst>
          </p:cNvPr>
          <p:cNvSpPr txBox="1"/>
          <p:nvPr/>
        </p:nvSpPr>
        <p:spPr>
          <a:xfrm>
            <a:off x="7516801" y="821353"/>
            <a:ext cx="6097434" cy="16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text embedding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 the diffusion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embedding interpolation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80723D-A172-3170-4755-7FB4CF452C32}"/>
              </a:ext>
            </a:extLst>
          </p:cNvPr>
          <p:cNvSpPr txBox="1"/>
          <p:nvPr/>
        </p:nvSpPr>
        <p:spPr>
          <a:xfrm>
            <a:off x="362375" y="1665334"/>
            <a:ext cx="6596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目标：给定输入图像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和描述编辑操作的文本，实现保留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最多细节的前提下，满足指定文本的修改</a:t>
            </a:r>
          </a:p>
        </p:txBody>
      </p:sp>
    </p:spTree>
    <p:extLst>
      <p:ext uri="{BB962C8B-B14F-4D97-AF65-F5344CB8AC3E}">
        <p14:creationId xmlns:p14="http://schemas.microsoft.com/office/powerpoint/2010/main" val="5641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F2BDEDA-CBDE-A681-EA7E-614F7E87CBD3}"/>
              </a:ext>
            </a:extLst>
          </p:cNvPr>
          <p:cNvSpPr txBox="1"/>
          <p:nvPr/>
        </p:nvSpPr>
        <p:spPr>
          <a:xfrm>
            <a:off x="314012" y="469323"/>
            <a:ext cx="3966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the text embedding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DC94B5-C8FA-4404-3270-71BEBDAE6231}"/>
              </a:ext>
            </a:extLst>
          </p:cNvPr>
          <p:cNvSpPr txBox="1"/>
          <p:nvPr/>
        </p:nvSpPr>
        <p:spPr>
          <a:xfrm>
            <a:off x="314012" y="1070708"/>
            <a:ext cx="48776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find one that best matches the given image in the vicinity of the target text embedding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BA50FD-E40C-44D9-A38B-E2D09524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12" y="1812481"/>
            <a:ext cx="4257988" cy="6020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8DA0B82-ABB3-BDF1-D9EA-939D27A4C506}"/>
              </a:ext>
            </a:extLst>
          </p:cNvPr>
          <p:cNvSpPr txBox="1"/>
          <p:nvPr/>
        </p:nvSpPr>
        <p:spPr>
          <a:xfrm>
            <a:off x="314012" y="2414533"/>
            <a:ext cx="5566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run this process for relatively few steps, in order to remain close to the initial target text embedding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BE75A3-F947-F5AB-63B0-7F949E66F148}"/>
              </a:ext>
            </a:extLst>
          </p:cNvPr>
          <p:cNvSpPr txBox="1"/>
          <p:nvPr/>
        </p:nvSpPr>
        <p:spPr>
          <a:xfrm>
            <a:off x="314012" y="3296693"/>
            <a:ext cx="6094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fine-tuning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B4C170-8AAF-6B90-90C6-4B5AA635D79A}"/>
              </a:ext>
            </a:extLst>
          </p:cNvPr>
          <p:cNvSpPr txBox="1"/>
          <p:nvPr/>
        </p:nvSpPr>
        <p:spPr>
          <a:xfrm>
            <a:off x="314012" y="3872021"/>
            <a:ext cx="52125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close this gap by optimizing th</a:t>
            </a:r>
            <a:r>
              <a:rPr lang="en-US" altLang="zh-CN" dirty="0"/>
              <a:t>e </a:t>
            </a:r>
            <a:r>
              <a:rPr lang="zh-CN" altLang="en-US" dirty="0"/>
              <a:t>model parameters θ using the same loss function</a:t>
            </a:r>
            <a:r>
              <a:rPr lang="en-US" altLang="zh-CN" dirty="0"/>
              <a:t>, while freezing the optimized embedding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FFD51A-7DCF-B07B-0DDD-3E83F73C75F9}"/>
              </a:ext>
            </a:extLst>
          </p:cNvPr>
          <p:cNvSpPr txBox="1"/>
          <p:nvPr/>
        </p:nvSpPr>
        <p:spPr>
          <a:xfrm>
            <a:off x="6483699" y="469323"/>
            <a:ext cx="6094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embedding interpolation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D1A4003-47DF-986F-D8B4-1919AE87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486" y="1717039"/>
            <a:ext cx="3142622" cy="5698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701545C-AA9B-FCB1-0A91-412A22498FFB}"/>
              </a:ext>
            </a:extLst>
          </p:cNvPr>
          <p:cNvSpPr txBox="1"/>
          <p:nvPr/>
        </p:nvSpPr>
        <p:spPr>
          <a:xfrm>
            <a:off x="6577486" y="1183801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前两步做的都是重建的操作，第三步才涉及编辑操作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887C532-1AB3-4BE9-2F2A-778ACC574E3C}"/>
              </a:ext>
            </a:extLst>
          </p:cNvPr>
          <p:cNvSpPr txBox="1"/>
          <p:nvPr/>
        </p:nvSpPr>
        <p:spPr>
          <a:xfrm>
            <a:off x="6577486" y="2466689"/>
            <a:ext cx="49605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use </a:t>
            </a:r>
            <a:r>
              <a:rPr lang="en-US" altLang="zh-CN" dirty="0"/>
              <a:t>the finetuned model</a:t>
            </a:r>
            <a:r>
              <a:rPr lang="zh-CN" altLang="en-US" dirty="0"/>
              <a:t> to apply the desired edit by advancing in the direction of the target text embedding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62043CB-94A5-0153-ADBC-760B80870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5" t="2889" r="4676"/>
          <a:stretch/>
        </p:blipFill>
        <p:spPr>
          <a:xfrm>
            <a:off x="5719903" y="3662916"/>
            <a:ext cx="6351395" cy="266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1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2CC96F-51B3-B263-28A3-51377563329C}"/>
              </a:ext>
            </a:extLst>
          </p:cNvPr>
          <p:cNvSpPr txBox="1"/>
          <p:nvPr/>
        </p:nvSpPr>
        <p:spPr>
          <a:xfrm>
            <a:off x="362375" y="511387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based on Imagen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5F9F77-0228-D575-E0CE-D999A57896D3}"/>
              </a:ext>
            </a:extLst>
          </p:cNvPr>
          <p:cNvSpPr txBox="1"/>
          <p:nvPr/>
        </p:nvSpPr>
        <p:spPr>
          <a:xfrm>
            <a:off x="362375" y="1500610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zh-CN" altLang="en-US" dirty="0"/>
              <a:t>generative diffusion model for 64</a:t>
            </a:r>
            <a:r>
              <a:rPr lang="en-US" altLang="zh-CN" dirty="0"/>
              <a:t>*</a:t>
            </a:r>
            <a:r>
              <a:rPr lang="zh-CN" altLang="en-US" dirty="0"/>
              <a:t>64 pixel images</a:t>
            </a:r>
            <a:endParaRPr lang="en-US" altLang="zh-CN" dirty="0"/>
          </a:p>
          <a:p>
            <a:pPr marL="342900" indent="-342900">
              <a:buFont typeface="+mj-lt"/>
              <a:buAutoNum type="alphaLcParenR"/>
            </a:pPr>
            <a:r>
              <a:rPr lang="en-US" altLang="zh-CN" dirty="0"/>
              <a:t>SR diffusion model turning 64*64 into 256*256</a:t>
            </a:r>
          </a:p>
          <a:p>
            <a:pPr marL="342900" indent="-342900">
              <a:buFont typeface="+mj-lt"/>
              <a:buAutoNum type="alphaLcParenR"/>
            </a:pPr>
            <a:r>
              <a:rPr lang="de-DE" altLang="zh-CN" dirty="0"/>
              <a:t>SR model transforming 256*256-pixel images </a:t>
            </a:r>
            <a:r>
              <a:rPr lang="en-US" altLang="zh-CN" dirty="0"/>
              <a:t>into the 1024*1024 resolution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268B86-BBFD-E84A-954B-2E38D22D96AA}"/>
              </a:ext>
            </a:extLst>
          </p:cNvPr>
          <p:cNvSpPr txBox="1"/>
          <p:nvPr/>
        </p:nvSpPr>
        <p:spPr>
          <a:xfrm>
            <a:off x="675753" y="3085678"/>
            <a:ext cx="2811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fine-tuning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F801A5-F73A-5B8B-A36B-1F63710F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53" y="3692136"/>
            <a:ext cx="3316898" cy="4798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03974E-4F4C-E8E3-3A49-FBA7432A381D}"/>
              </a:ext>
            </a:extLst>
          </p:cNvPr>
          <p:cNvSpPr txBox="1"/>
          <p:nvPr/>
        </p:nvSpPr>
        <p:spPr>
          <a:xfrm>
            <a:off x="675753" y="4239895"/>
            <a:ext cx="5132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Use the </a:t>
            </a:r>
            <a:r>
              <a:rPr lang="zh-CN" altLang="en-US" dirty="0"/>
              <a:t>same reconstruction loss, but conditioned on </a:t>
            </a:r>
            <a:r>
              <a:rPr lang="en-US" altLang="zh-CN" dirty="0"/>
              <a:t>target embedding </a:t>
            </a:r>
            <a:r>
              <a:rPr lang="zh-CN" altLang="en-US" dirty="0"/>
              <a:t>in order to capture high-frequency details from the original image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2AEB5F-567E-48EB-4010-296033E96CB5}"/>
              </a:ext>
            </a:extLst>
          </p:cNvPr>
          <p:cNvSpPr txBox="1"/>
          <p:nvPr/>
        </p:nvSpPr>
        <p:spPr>
          <a:xfrm>
            <a:off x="6805043" y="511386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Configs on Imagen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E3E1FC-650B-0176-E0BD-9FFEE3C7F354}"/>
              </a:ext>
            </a:extLst>
          </p:cNvPr>
          <p:cNvSpPr txBox="1"/>
          <p:nvPr/>
        </p:nvSpPr>
        <p:spPr>
          <a:xfrm>
            <a:off x="6805043" y="4470727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Configs on SD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FD8E41-A199-A683-9B12-170133E51F69}"/>
              </a:ext>
            </a:extLst>
          </p:cNvPr>
          <p:cNvSpPr txBox="1"/>
          <p:nvPr/>
        </p:nvSpPr>
        <p:spPr>
          <a:xfrm>
            <a:off x="6447349" y="1164999"/>
            <a:ext cx="565086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diffusion model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 embedding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Adam optimizer for 100 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fixed learning rate of 1e-3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 diffusion model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finetuning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Training for 1500 steps , conditioned on the optimized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64*64 -&gt; 256*256 SR diffusion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Training for 1500 steps , conditioned on the target embedding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optimization process takes around 8 minutes per image on two TPUv4 chips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1E6293-18DC-E9D5-72FA-EFF66CB19149}"/>
              </a:ext>
            </a:extLst>
          </p:cNvPr>
          <p:cNvSpPr txBox="1"/>
          <p:nvPr/>
        </p:nvSpPr>
        <p:spPr>
          <a:xfrm>
            <a:off x="6438484" y="4978485"/>
            <a:ext cx="609432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 on  embedding optimization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Adam optimizer for 1000 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fixed learning rate of 2e-3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 on finetuning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1500 steps with a learning rate of 5e-7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7 minutes on a single Tesla A100 GPU</a:t>
            </a:r>
          </a:p>
        </p:txBody>
      </p:sp>
    </p:spTree>
    <p:extLst>
      <p:ext uri="{BB962C8B-B14F-4D97-AF65-F5344CB8AC3E}">
        <p14:creationId xmlns:p14="http://schemas.microsoft.com/office/powerpoint/2010/main" val="313225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A88049-7086-08FB-7B75-F5D9DDA8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402839"/>
            <a:ext cx="10525125" cy="3429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48D062-F427-6916-5451-8BCACAF5FB39}"/>
              </a:ext>
            </a:extLst>
          </p:cNvPr>
          <p:cNvSpPr txBox="1"/>
          <p:nvPr/>
        </p:nvSpPr>
        <p:spPr>
          <a:xfrm>
            <a:off x="362375" y="511387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B68A44-A517-D37E-191A-52E96C0A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75" y="4502536"/>
            <a:ext cx="6867525" cy="1952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90624A-4D18-1632-C96B-5EF335C5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814" y="4274536"/>
            <a:ext cx="3198463" cy="240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6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598</Words>
  <Application>Microsoft Office PowerPoint</Application>
  <PresentationFormat>宽屏</PresentationFormat>
  <Paragraphs>59</Paragraphs>
  <Slides>13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-apple-system</vt:lpstr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Frederick</dc:creator>
  <cp:lastModifiedBy>Frederick Xu</cp:lastModifiedBy>
  <cp:revision>19</cp:revision>
  <dcterms:created xsi:type="dcterms:W3CDTF">2023-06-22T18:05:50Z</dcterms:created>
  <dcterms:modified xsi:type="dcterms:W3CDTF">2023-10-29T09:48:54Z</dcterms:modified>
</cp:coreProperties>
</file>